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65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BA"/>
    <a:srgbClr val="FF4343"/>
    <a:srgbClr val="FFF0D2"/>
    <a:srgbClr val="C5FFFB"/>
    <a:srgbClr val="C9FFFB"/>
    <a:srgbClr val="00968B"/>
    <a:srgbClr val="009E93"/>
    <a:srgbClr val="006D64"/>
    <a:srgbClr val="54BCEB"/>
    <a:srgbClr val="D9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5300" autoAdjust="0"/>
  </p:normalViewPr>
  <p:slideViewPr>
    <p:cSldViewPr snapToGrid="0">
      <p:cViewPr varScale="1">
        <p:scale>
          <a:sx n="74" d="100"/>
          <a:sy n="74" d="100"/>
        </p:scale>
        <p:origin x="1278" y="5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25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54790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31/03/2021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868146"/>
              </p:ext>
            </p:extLst>
          </p:nvPr>
        </p:nvGraphicFramePr>
        <p:xfrm>
          <a:off x="129989" y="536478"/>
          <a:ext cx="8544592" cy="613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072">
                  <a:extLst>
                    <a:ext uri="{9D8B030D-6E8A-4147-A177-3AD203B41FA5}">
                      <a16:colId xmlns:a16="http://schemas.microsoft.com/office/drawing/2014/main" xmlns="" val="3931940056"/>
                    </a:ext>
                  </a:extLst>
                </a:gridCol>
                <a:gridCol w="879520">
                  <a:extLst>
                    <a:ext uri="{9D8B030D-6E8A-4147-A177-3AD203B41FA5}">
                      <a16:colId xmlns:a16="http://schemas.microsoft.com/office/drawing/2014/main" xmlns="" val="180242659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xmlns="" val="39675895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xmlns="" val="4267625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xmlns="" val="42909882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xmlns="" val="319551294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xmlns="" val="111424220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/>
                      <a:endParaRPr lang="en-GB" sz="1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Monday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5792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4641881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Week One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19/4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10/5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7/6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28/6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19/7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latin typeface="Century Gothic"/>
                        </a:rPr>
                        <a:t>Macaroni Cheese</a:t>
                      </a:r>
                    </a:p>
                    <a:p>
                      <a:pPr algn="l"/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>
                          <a:latin typeface="Century Gothic"/>
                        </a:rPr>
                        <a:t>Pork Sausage, Mashed Potatoes and Gravy 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Roast Chicken with Stuffing, Roast Potatoes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Chicken Tikka Curry with 50/50 Rice 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Fishfingers/ Salmon Fishfingers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29328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Soya Spaghetti Bolognaise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Vegetarian Sausages, Mashed Potato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>
                          <a:latin typeface="Century Gothic"/>
                        </a:rPr>
                        <a:t>Quorn Roast Fillet with Roast Potatoes and Gravy 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Lentil and Sweet Potato Curry with 50/50 Rice </a:t>
                      </a: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Wholemeal Cheese and Tomato Quiche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87177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Vegetables 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Cauliflower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Cabbage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Fresh Mixed Vegetables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Broccoli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Carrots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Baked Beans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019329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Apple, Cheese and Crackers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Pineapple Cake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or Yoghurt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Marble Sponge with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Chocolate Cocoa Cookie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482072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4522822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8773933"/>
                  </a:ext>
                </a:extLst>
              </a:tr>
              <a:tr h="21600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Week Two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26/4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17/5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14/6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5/7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 Roll with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i="0" u="none" strike="noStrike" noProof="0">
                          <a:solidFill>
                            <a:schemeClr val="tx1"/>
                          </a:solidFill>
                          <a:latin typeface="Century Gothic"/>
                        </a:rPr>
                        <a:t>Cottage </a:t>
                      </a: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Pie with Gravy</a:t>
                      </a:r>
                    </a:p>
                    <a:p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Roast (as advertised), Roast Potatoes and Gravy 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Chicken Sausage Pasta Bake with Garlic Bread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Fish in Batter with Chips</a:t>
                      </a:r>
                    </a:p>
                    <a:p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847564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latin typeface="Century Gothic"/>
                        </a:rPr>
                        <a:t>Tomato and Vegetable Pasta </a:t>
                      </a: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 dirty="0">
                          <a:latin typeface="Century Gothic"/>
                        </a:rPr>
                        <a:t>Vegetable Hotpot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0" i="0" u="none" strike="noStrike" noProof="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Quorn Roast Fillet with Roast Potatoes and Gravy 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Chickpea Curry with 50/50 Rice</a:t>
                      </a:r>
                      <a:r>
                        <a:rPr lang="en-GB" sz="800" dirty="0">
                          <a:solidFill>
                            <a:srgbClr val="FF0000"/>
                          </a:solidFill>
                          <a:latin typeface="Century Gothic"/>
                        </a:rPr>
                        <a:t> </a:t>
                      </a: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Cheese Frittata 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800" dirty="0">
                          <a:latin typeface="Century Gothic"/>
                        </a:rPr>
                        <a:t>with Chips </a:t>
                      </a: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182692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Broccoli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Fresh Mixed Vegetables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Baked Beans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9034328"/>
                  </a:ext>
                </a:extLst>
              </a:tr>
              <a:tr h="256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Oaty Apple Crumble and Custard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Chocolate Cake with Chocolate Drizzle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or Yoghurt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Pear and Ginger Slice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Orange and Lemon Shortbread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166066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8834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05952128"/>
                  </a:ext>
                </a:extLst>
              </a:tr>
              <a:tr h="21600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Week Three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4/5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24/5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21/6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12/7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Cheese and Tomato French Bread Pizza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With Pasta Salad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latin typeface="Century Gothic"/>
                        </a:rPr>
                        <a:t>Chicken and  Sweetcorn Pie, New Potatoes and Gravy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Roast (as advertised), Roast Potatoes and Gravy 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Mexican Beef Chilli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800" dirty="0">
                          <a:latin typeface="Century Gothic"/>
                        </a:rPr>
                        <a:t>with 50/50 Rice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Fishfingers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283192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Century Gothic" panose="020B0502020202020204" pitchFamily="34" charset="0"/>
                        </a:rPr>
                        <a:t>Jacket Potato with BBQ Beans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Mexican Bean Roll with wedges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>
                          <a:latin typeface="Century Gothic"/>
                        </a:rPr>
                        <a:t>Quorn Roast Fillet with Roast Potatoes and Gravy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Broccoli and Cheese Pasta Bake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Five Bean Chilli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30878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Coleslaw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Mixed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Broccoli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Fresh Mixed Vegetables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Green Beans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Baked Beans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245424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Banana Sponge and Custard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Peaches and Ice Cream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 or Yoghurt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Chocolate and Mandarin Brownie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err="1">
                          <a:latin typeface="Century Gothic"/>
                        </a:rPr>
                        <a:t>Oaty</a:t>
                      </a:r>
                      <a:r>
                        <a:rPr lang="en-GB" sz="800" dirty="0">
                          <a:latin typeface="Century Gothic"/>
                        </a:rPr>
                        <a:t> Cookie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495812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Or a choice of Yoghurt &amp; Fresh Fruit available daily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585117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9AF887B-F3B6-4EF7-97D6-B8BCE0E9F8EE}"/>
              </a:ext>
            </a:extLst>
          </p:cNvPr>
          <p:cNvSpPr/>
          <p:nvPr/>
        </p:nvSpPr>
        <p:spPr>
          <a:xfrm>
            <a:off x="2514601" y="67541"/>
            <a:ext cx="5492376" cy="374405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514601" y="63279"/>
            <a:ext cx="5420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Spring/Summer Menu 2021</a:t>
            </a: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xmlns="" id="{0A062528-88C9-45C7-B44D-74EFA60FD06F}"/>
              </a:ext>
            </a:extLst>
          </p:cNvPr>
          <p:cNvSpPr/>
          <p:nvPr/>
        </p:nvSpPr>
        <p:spPr>
          <a:xfrm>
            <a:off x="8787174" y="833300"/>
            <a:ext cx="1069762" cy="22356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</a:p>
          <a:p>
            <a:endParaRPr lang="en-GB" sz="9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Freshly cooked jacket potatoes with a choice of fillings (where advertised)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Bread freshly baked on site daily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663BA3D-7CFA-48B7-84DB-96620D289C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41" y="1187868"/>
            <a:ext cx="147249" cy="15242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60A35D3-1400-4BE3-9D0E-222F3799B129}"/>
              </a:ext>
            </a:extLst>
          </p:cNvPr>
          <p:cNvGrpSpPr/>
          <p:nvPr/>
        </p:nvGrpSpPr>
        <p:grpSpPr>
          <a:xfrm>
            <a:off x="8787174" y="19391"/>
            <a:ext cx="1162170" cy="838053"/>
            <a:chOff x="8787174" y="19391"/>
            <a:chExt cx="1162170" cy="8380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1255A51F-231A-403E-A86C-C8CE4A800690}"/>
                </a:ext>
              </a:extLst>
            </p:cNvPr>
            <p:cNvGrpSpPr/>
            <p:nvPr/>
          </p:nvGrpSpPr>
          <p:grpSpPr>
            <a:xfrm>
              <a:off x="8787174" y="19391"/>
              <a:ext cx="1162170" cy="838053"/>
              <a:chOff x="8787174" y="19391"/>
              <a:chExt cx="1162170" cy="838053"/>
            </a:xfrm>
          </p:grpSpPr>
          <p:sp>
            <p:nvSpPr>
              <p:cNvPr id="64" name="Flowchart: Alternate Process 63">
                <a:extLst>
                  <a:ext uri="{FF2B5EF4-FFF2-40B4-BE49-F238E27FC236}">
                    <a16:creationId xmlns:a16="http://schemas.microsoft.com/office/drawing/2014/main" xmlns="" id="{371BEC1A-9843-476E-AD42-AC193187D9CF}"/>
                  </a:ext>
                </a:extLst>
              </p:cNvPr>
              <p:cNvSpPr/>
              <p:nvPr/>
            </p:nvSpPr>
            <p:spPr>
              <a:xfrm>
                <a:off x="8787174" y="19391"/>
                <a:ext cx="1051376" cy="718080"/>
              </a:xfrm>
              <a:prstGeom prst="flowChartAlternateProcess">
                <a:avLst/>
              </a:prstGeom>
              <a:solidFill>
                <a:srgbClr val="FFF0D2"/>
              </a:solidFill>
              <a:ln>
                <a:solidFill>
                  <a:srgbClr val="FFF0D2"/>
                </a:solidFill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B1D2021C-45BA-47C0-B774-BAFF98258BED}"/>
                  </a:ext>
                </a:extLst>
              </p:cNvPr>
              <p:cNvSpPr txBox="1"/>
              <p:nvPr/>
            </p:nvSpPr>
            <p:spPr>
              <a:xfrm>
                <a:off x="8963371" y="26447"/>
                <a:ext cx="985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Century Gothic" panose="020B0502020202020204" pitchFamily="34" charset="0"/>
                  </a:rPr>
                  <a:t>Added Plant Power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Vegan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Wholemeal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        </a:t>
                </a:r>
              </a:p>
            </p:txBody>
          </p:sp>
          <p:pic>
            <p:nvPicPr>
              <p:cNvPr id="68" name="Picture 6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xmlns="" id="{8F1ABE6C-19A5-410A-B4C6-B8888810D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2015" y="357528"/>
                <a:ext cx="181496" cy="104186"/>
              </a:xfrm>
              <a:prstGeom prst="rect">
                <a:avLst/>
              </a:prstGeom>
            </p:spPr>
          </p:pic>
        </p:grpSp>
        <p:pic>
          <p:nvPicPr>
            <p:cNvPr id="69" name="Picture 68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CB3F88E2-0225-4CD8-91E6-3F0F35C69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254" y="529594"/>
              <a:ext cx="143018" cy="174096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31C3F2CB-019F-431B-8DBC-30D9F26D0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451" y="109275"/>
              <a:ext cx="147249" cy="152424"/>
            </a:xfrm>
            <a:prstGeom prst="rect">
              <a:avLst/>
            </a:prstGeom>
          </p:spPr>
        </p:pic>
      </p:grp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CD57152-AC11-49BA-BC20-8FF122A5FA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97" y="3112301"/>
            <a:ext cx="147249" cy="152424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50B77B98-6522-4A6E-B720-AE44F43427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02" y="5135704"/>
            <a:ext cx="147249" cy="152424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FCC40581-7CD4-4FF9-8EFB-4E159BB876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96" y="1685201"/>
            <a:ext cx="181496" cy="104186"/>
          </a:xfrm>
          <a:prstGeom prst="rect">
            <a:avLst/>
          </a:prstGeom>
        </p:spPr>
      </p:pic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731DFA1F-A244-493D-BB44-2E64871BC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65" y="1685201"/>
            <a:ext cx="181496" cy="104186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9DB9CC55-7626-42D0-A0F1-16489A2C67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93" y="1684580"/>
            <a:ext cx="181496" cy="104186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F1587AB4-4A51-40E2-A16A-E2EC8708E6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881" y="3597838"/>
            <a:ext cx="181496" cy="104186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AA1B53E4-6A2A-490F-A10D-F354EABAFA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328" y="3597838"/>
            <a:ext cx="181496" cy="104186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5C82F534-E435-4588-AD10-9B664E5AB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87" y="3597838"/>
            <a:ext cx="181496" cy="104186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81192417-9455-49F2-A024-737EC492BF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13" y="5625204"/>
            <a:ext cx="181496" cy="104186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A01C729C-B07E-47D3-86F2-127749AF8F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36" y="1166196"/>
            <a:ext cx="143018" cy="174096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9B67246-FE80-42D3-9931-95C096A625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503" y="1631005"/>
            <a:ext cx="143018" cy="174096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5BEF351-E20B-487E-BEF0-5B65D79F0E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83" y="3085910"/>
            <a:ext cx="143018" cy="174096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4E11A57-7E2E-45BF-904F-177A0843C1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81" y="5114032"/>
            <a:ext cx="143018" cy="174096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xmlns="" id="{4871283E-BD8D-4D67-A07D-A9C5462FC3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29" y="3562883"/>
            <a:ext cx="143018" cy="174096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101A461-4889-46A9-A323-8E8F4FE729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62" y="4328196"/>
            <a:ext cx="143018" cy="174096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6390895-E9BA-4CD3-8881-8632118F25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982" y="1632515"/>
            <a:ext cx="143018" cy="174096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4BBE1808-F5AB-43CF-8A72-5672C3DF4A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365" y="5124868"/>
            <a:ext cx="143018" cy="174096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329F0F8-221B-4026-BC0B-CF4E132FCE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866" y="5575385"/>
            <a:ext cx="143018" cy="174096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0E4EFAC-0D58-499E-9ED4-D666492F4C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362" y="6225650"/>
            <a:ext cx="143018" cy="174096"/>
          </a:xfrm>
          <a:prstGeom prst="rect">
            <a:avLst/>
          </a:prstGeom>
        </p:spPr>
      </p:pic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3791183F-FB4A-4DA6-8FF4-CEC7CA0DC4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403" y="4398106"/>
            <a:ext cx="181496" cy="104186"/>
          </a:xfrm>
          <a:prstGeom prst="rect">
            <a:avLst/>
          </a:prstGeom>
        </p:spPr>
      </p:pic>
      <p:pic>
        <p:nvPicPr>
          <p:cNvPr id="45" name="Picture 44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F07A413A-5D5B-45A7-9D43-439BC93C7E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464" y="6260605"/>
            <a:ext cx="181496" cy="104186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70F287BF-996A-47B8-AD2A-C2AC657752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903" y="2359260"/>
            <a:ext cx="181496" cy="10418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AD211FF1-C1BC-49FD-B89D-3897837BE5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884" y="5645295"/>
            <a:ext cx="181496" cy="10418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xmlns="" id="{A81D0F7E-6246-427F-BEE8-D0D8F7301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02" y="5645295"/>
            <a:ext cx="181496" cy="1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97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fde98e28-7625-451c-8c53-44dda40a03da"/>
    <ds:schemaRef ds:uri="http://purl.org/dc/elements/1.1/"/>
    <ds:schemaRef ds:uri="84053289-19df-4a0d-ba79-24174fdaa72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EB18C1-AF1D-4CE1-9301-75787EDEAF9F}">
  <ds:schemaRefs>
    <ds:schemaRef ds:uri="84053289-19df-4a0d-ba79-24174fdaa722"/>
    <ds:schemaRef ds:uri="fde98e28-7625-451c-8c53-44dda40a03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371</Words>
  <Application>Microsoft Office PowerPoint</Application>
  <PresentationFormat>A4 Paper (210x297 mm)</PresentationFormat>
  <Paragraphs>127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Jane Mear</cp:lastModifiedBy>
  <cp:revision>40</cp:revision>
  <cp:lastPrinted>2020-03-11T16:56:56Z</cp:lastPrinted>
  <dcterms:created xsi:type="dcterms:W3CDTF">2014-08-19T19:35:20Z</dcterms:created>
  <dcterms:modified xsi:type="dcterms:W3CDTF">2021-03-31T09:53:32Z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